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893C6"/>
    <a:srgbClr val="0099FF"/>
    <a:srgbClr val="9999FF"/>
    <a:srgbClr val="CC99FF"/>
    <a:srgbClr val="FF9966"/>
    <a:srgbClr val="E5C3EB"/>
    <a:srgbClr val="FFCCCC"/>
    <a:srgbClr val="FFFF99"/>
    <a:srgbClr val="66CCFF"/>
    <a:srgbClr val="D5EB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169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E5009-5995-459A-827B-420A5B1CD565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BE3BE-1308-4895-A518-37D3D1AEB5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428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BE3BE-1308-4895-A518-37D3D1AEB59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482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62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21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73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378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7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86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454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689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72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205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D7F9D-8834-47C7-B350-83A3CF503F4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0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D7F9D-8834-47C7-B350-83A3CF503F40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50F3C-F1C2-4E70-9FD0-C5A6025C4F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81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000108"/>
            <a:ext cx="3241950" cy="264320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462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+mj-lt"/>
              </a:rPr>
              <a:t>У Вас появился первый ребенок!</a:t>
            </a:r>
            <a:endParaRPr lang="ru-RU" sz="24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3643314"/>
            <a:ext cx="264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Какие меры социальной поддержки Вам положены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929330"/>
            <a:ext cx="335758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+mj-lt"/>
              </a:rPr>
              <a:t>Чтобы получить указанные меры социальной поддержки, необходимо обратиться в учреждение социального обслуживания по месту жительства или в МФЦ</a:t>
            </a:r>
            <a:endParaRPr lang="ru-RU" sz="11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AutoShape 2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42844" y="1571612"/>
            <a:ext cx="32861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Единовременное пособие при  рождении ребенка </a:t>
            </a:r>
            <a:r>
              <a:rPr lang="ru-RU" sz="1200" smtClean="0">
                <a:solidFill>
                  <a:srgbClr val="002060"/>
                </a:solidFill>
              </a:rPr>
              <a:t>– </a:t>
            </a:r>
            <a:r>
              <a:rPr lang="ru-RU" sz="1200" b="1" smtClean="0">
                <a:solidFill>
                  <a:srgbClr val="C00000"/>
                </a:solidFill>
              </a:rPr>
              <a:t>18 004,12 </a:t>
            </a:r>
            <a:r>
              <a:rPr lang="ru-RU" sz="1200" b="1" dirty="0" smtClean="0">
                <a:solidFill>
                  <a:srgbClr val="C00000"/>
                </a:solidFill>
              </a:rPr>
              <a:t>рубля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600" b="1" dirty="0" smtClean="0">
              <a:solidFill>
                <a:srgbClr val="C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Ежемесячное пособие по уходу за ребенком до достижение им возраста 1,5 лет   </a:t>
            </a:r>
            <a:r>
              <a:rPr lang="ru-RU" sz="1200" u="sng" dirty="0" smtClean="0">
                <a:solidFill>
                  <a:srgbClr val="002060"/>
                </a:solidFill>
              </a:rPr>
              <a:t>неработающим </a:t>
            </a:r>
            <a:r>
              <a:rPr lang="ru-RU" sz="1200" dirty="0" smtClean="0">
                <a:solidFill>
                  <a:srgbClr val="002060"/>
                </a:solidFill>
              </a:rPr>
              <a:t>     –  </a:t>
            </a:r>
            <a:r>
              <a:rPr lang="ru-RU" sz="1200" b="1" smtClean="0">
                <a:solidFill>
                  <a:srgbClr val="C00000"/>
                </a:solidFill>
              </a:rPr>
              <a:t>3 375,77 </a:t>
            </a:r>
            <a:r>
              <a:rPr lang="ru-RU" sz="1200" b="1" dirty="0" smtClean="0">
                <a:solidFill>
                  <a:srgbClr val="C00000"/>
                </a:solidFill>
              </a:rPr>
              <a:t>рублей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6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 Ежемесячная выплата в связи с рождением (усыновлением) первого ребенка  (от 0 до 3 лет) – </a:t>
            </a:r>
            <a:r>
              <a:rPr lang="ru-RU" sz="1200" b="1" dirty="0" smtClean="0">
                <a:solidFill>
                  <a:srgbClr val="C00000"/>
                </a:solidFill>
              </a:rPr>
              <a:t>9 490 рублей </a:t>
            </a:r>
          </a:p>
          <a:p>
            <a:pPr algn="just">
              <a:buFont typeface="Wingdings" pitchFamily="2" charset="2"/>
              <a:buChar char="v"/>
            </a:pPr>
            <a:endParaRPr lang="ru-RU" sz="6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Ежемесячное пособие по уходу за первым ребенком в возрасте от полутора до трех лет, рожденным матерью до 25 лет – </a:t>
            </a:r>
            <a:r>
              <a:rPr lang="ru-RU" sz="1200" b="1" dirty="0" smtClean="0">
                <a:solidFill>
                  <a:srgbClr val="C00000"/>
                </a:solidFill>
              </a:rPr>
              <a:t>3 000 рублей</a:t>
            </a:r>
          </a:p>
          <a:p>
            <a:pPr algn="just">
              <a:buFont typeface="Wingdings" pitchFamily="2" charset="2"/>
              <a:buChar char="v"/>
            </a:pPr>
            <a:endParaRPr lang="ru-RU" sz="600" b="1" dirty="0" smtClean="0">
              <a:solidFill>
                <a:srgbClr val="C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Пособие на ребенка (от 0 до 16 лет):</a:t>
            </a:r>
          </a:p>
          <a:p>
            <a:pPr algn="just"/>
            <a:r>
              <a:rPr lang="ru-RU" sz="1200" u="sng" dirty="0" smtClean="0">
                <a:solidFill>
                  <a:srgbClr val="002060"/>
                </a:solidFill>
              </a:rPr>
              <a:t>минимальный размер</a:t>
            </a:r>
            <a:r>
              <a:rPr lang="ru-RU" sz="1200" dirty="0" smtClean="0">
                <a:solidFill>
                  <a:srgbClr val="002060"/>
                </a:solidFill>
              </a:rPr>
              <a:t> - </a:t>
            </a:r>
            <a:r>
              <a:rPr lang="ru-RU" sz="1200" b="1" dirty="0" smtClean="0">
                <a:solidFill>
                  <a:srgbClr val="C00000"/>
                </a:solidFill>
              </a:rPr>
              <a:t>198 рублей;</a:t>
            </a:r>
            <a:r>
              <a:rPr lang="ru-RU" sz="12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</a:t>
            </a:r>
            <a:r>
              <a:rPr lang="ru-RU" sz="1200" u="sng" dirty="0" smtClean="0">
                <a:solidFill>
                  <a:srgbClr val="002060"/>
                </a:solidFill>
              </a:rPr>
              <a:t>на ребенка-инвалида</a:t>
            </a:r>
            <a:r>
              <a:rPr lang="ru-RU" sz="1200" dirty="0" smtClean="0">
                <a:solidFill>
                  <a:srgbClr val="002060"/>
                </a:solidFill>
              </a:rPr>
              <a:t>  - </a:t>
            </a:r>
            <a:r>
              <a:rPr lang="ru-RU" sz="1200" b="1" dirty="0" smtClean="0">
                <a:solidFill>
                  <a:srgbClr val="C00000"/>
                </a:solidFill>
              </a:rPr>
              <a:t>266 рублей;</a:t>
            </a:r>
            <a:r>
              <a:rPr lang="ru-RU" sz="12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</a:t>
            </a:r>
            <a:r>
              <a:rPr lang="ru-RU" sz="1200" u="sng" dirty="0" smtClean="0">
                <a:solidFill>
                  <a:srgbClr val="002060"/>
                </a:solidFill>
              </a:rPr>
              <a:t>на ребенка одинокой матери</a:t>
            </a:r>
            <a:r>
              <a:rPr lang="ru-RU" sz="1200" dirty="0" smtClean="0">
                <a:solidFill>
                  <a:srgbClr val="002060"/>
                </a:solidFill>
              </a:rPr>
              <a:t> - </a:t>
            </a:r>
            <a:r>
              <a:rPr lang="ru-RU" sz="1200" b="1" dirty="0" smtClean="0">
                <a:solidFill>
                  <a:srgbClr val="C00000"/>
                </a:solidFill>
              </a:rPr>
              <a:t>371 рублей;</a:t>
            </a:r>
          </a:p>
          <a:p>
            <a:pPr algn="just"/>
            <a:r>
              <a:rPr lang="ru-RU" sz="1200" u="sng" dirty="0" smtClean="0">
                <a:solidFill>
                  <a:srgbClr val="002060"/>
                </a:solidFill>
              </a:rPr>
              <a:t>на ребенка, родители которого уклоняются                от уплаты алиментов </a:t>
            </a:r>
            <a:r>
              <a:rPr lang="ru-RU" sz="1200" dirty="0" smtClean="0">
                <a:solidFill>
                  <a:srgbClr val="002060"/>
                </a:solidFill>
              </a:rPr>
              <a:t>- </a:t>
            </a:r>
            <a:r>
              <a:rPr lang="ru-RU" sz="1200" b="1" dirty="0" smtClean="0">
                <a:solidFill>
                  <a:srgbClr val="C00000"/>
                </a:solidFill>
              </a:rPr>
              <a:t>371 рублей </a:t>
            </a:r>
          </a:p>
          <a:p>
            <a:pPr algn="just"/>
            <a:endParaRPr lang="ru-RU" sz="6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 Компенсация платы за присмотр и уход за детьми в ДОУ – </a:t>
            </a:r>
            <a:r>
              <a:rPr lang="ru-RU" sz="1200" b="1" dirty="0" smtClean="0">
                <a:solidFill>
                  <a:srgbClr val="C00000"/>
                </a:solidFill>
              </a:rPr>
              <a:t>20% </a:t>
            </a:r>
            <a:r>
              <a:rPr lang="ru-RU" sz="1200" i="1" dirty="0" smtClean="0">
                <a:solidFill>
                  <a:srgbClr val="002060"/>
                </a:solidFill>
              </a:rPr>
              <a:t>от среднего размера платы по области (1410 рублей)</a:t>
            </a:r>
            <a:endParaRPr lang="ru-RU" sz="1200" b="1" dirty="0" smtClean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1643050"/>
            <a:ext cx="28814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b="1" dirty="0" smtClean="0">
              <a:solidFill>
                <a:srgbClr val="002060"/>
              </a:solidFill>
            </a:endParaRPr>
          </a:p>
          <a:p>
            <a:pPr algn="just"/>
            <a:endParaRPr lang="ru-RU" sz="1200" b="1" dirty="0" smtClean="0">
              <a:solidFill>
                <a:srgbClr val="C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Ежемесячное пособие по уходу за ребенком до достижение им возраста 1,5 лет </a:t>
            </a:r>
            <a:r>
              <a:rPr lang="ru-RU" sz="1200" u="sng" dirty="0" smtClean="0">
                <a:solidFill>
                  <a:srgbClr val="002060"/>
                </a:solidFill>
              </a:rPr>
              <a:t>работающим</a:t>
            </a:r>
            <a:r>
              <a:rPr lang="ru-RU" sz="1200" dirty="0" smtClean="0">
                <a:solidFill>
                  <a:srgbClr val="002060"/>
                </a:solidFill>
              </a:rPr>
              <a:t>  –  </a:t>
            </a:r>
            <a:r>
              <a:rPr lang="ru-RU" sz="1200" b="1" dirty="0" smtClean="0">
                <a:solidFill>
                  <a:srgbClr val="C00000"/>
                </a:solidFill>
              </a:rPr>
              <a:t>40%</a:t>
            </a:r>
            <a:r>
              <a:rPr lang="ru-RU" sz="1200" dirty="0" smtClean="0">
                <a:solidFill>
                  <a:srgbClr val="002060"/>
                </a:solidFill>
              </a:rPr>
              <a:t> от среднего заработка, на который начисляются страховые взносы на обязательное социальное страхование на случай временной нетрудоспособностью в связи с материнством  </a:t>
            </a:r>
            <a:r>
              <a:rPr lang="ru-RU" sz="1200" i="1" dirty="0" smtClean="0">
                <a:solidFill>
                  <a:srgbClr val="002060"/>
                </a:solidFill>
              </a:rPr>
              <a:t>(обращаться к работодателю)</a:t>
            </a:r>
          </a:p>
          <a:p>
            <a:pPr algn="just"/>
            <a:endParaRPr lang="ru-RU" sz="800" u="sng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 Обеспечение детей полноценным питанием  в возрасте  до 3 лет  </a:t>
            </a:r>
            <a:r>
              <a:rPr lang="ru-RU" sz="1200" i="1" dirty="0" smtClean="0">
                <a:solidFill>
                  <a:srgbClr val="002060"/>
                </a:solidFill>
              </a:rPr>
              <a:t>(обращаться в медицинское учреждение)</a:t>
            </a:r>
            <a:endParaRPr lang="ru-RU" sz="1200" b="1" dirty="0" smtClean="0">
              <a:solidFill>
                <a:srgbClr val="002060"/>
              </a:solidFill>
            </a:endParaRPr>
          </a:p>
        </p:txBody>
      </p:sp>
      <p:sp>
        <p:nvSpPr>
          <p:cNvPr id="15" name="AutoShape 12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0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143636" y="428604"/>
            <a:ext cx="2812848" cy="1106476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Предоставляются иными учреждениями (организациями):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214282" y="428604"/>
            <a:ext cx="2786082" cy="1106476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Предоставляются органами социальной защиты: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04" y="3000372"/>
            <a:ext cx="381424" cy="3121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298" y="4857760"/>
            <a:ext cx="381424" cy="3121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768" y="4500570"/>
            <a:ext cx="381424" cy="31213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6429396"/>
            <a:ext cx="381424" cy="31213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29124" y="6429396"/>
            <a:ext cx="3581424" cy="27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- мера предоставляется в зависимости от дохода семьи</a:t>
            </a:r>
            <a:endParaRPr lang="ru-RU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97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462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+mj-lt"/>
              </a:rPr>
              <a:t>У Вас появился второй ребенок!</a:t>
            </a:r>
            <a:endParaRPr lang="ru-RU" sz="24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4221088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Какие меры социальной поддержки Вам положены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301210"/>
            <a:ext cx="285752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C00000"/>
                </a:solidFill>
                <a:latin typeface="+mj-lt"/>
              </a:rPr>
              <a:t>Чтобы получить указанные меры социальной поддержки, необходимо обратиться в учреждение социального обслуживания по месту жительства или в МФЦ</a:t>
            </a:r>
            <a:endParaRPr lang="ru-RU" sz="11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AutoShape 2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76686" y="465136"/>
            <a:ext cx="3027162" cy="1106476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Предоставляются органами социальной защиты: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228184" y="481734"/>
            <a:ext cx="2808553" cy="1161316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Предоставляются иными учреждениями (организациями):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1571612"/>
            <a:ext cx="31432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Единовременное пособие при </a:t>
            </a:r>
          </a:p>
          <a:p>
            <a:pPr marL="171450" indent="-171450" algn="just"/>
            <a:r>
              <a:rPr lang="ru-RU" sz="1200" dirty="0" smtClean="0">
                <a:solidFill>
                  <a:srgbClr val="002060"/>
                </a:solidFill>
              </a:rPr>
              <a:t> рождении ребенка </a:t>
            </a:r>
            <a:r>
              <a:rPr lang="ru-RU" sz="1200" smtClean="0">
                <a:solidFill>
                  <a:srgbClr val="002060"/>
                </a:solidFill>
              </a:rPr>
              <a:t>– </a:t>
            </a:r>
            <a:r>
              <a:rPr lang="ru-RU" sz="1200" b="1" smtClean="0">
                <a:solidFill>
                  <a:srgbClr val="C00000"/>
                </a:solidFill>
              </a:rPr>
              <a:t>18 004,12 </a:t>
            </a:r>
            <a:r>
              <a:rPr lang="ru-RU" sz="1200" b="1" dirty="0" smtClean="0">
                <a:solidFill>
                  <a:srgbClr val="C00000"/>
                </a:solidFill>
              </a:rPr>
              <a:t>рубля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Ежемесячное пособие по уходу за</a:t>
            </a:r>
          </a:p>
          <a:p>
            <a:pPr marL="171450" indent="-171450" algn="just"/>
            <a:r>
              <a:rPr lang="ru-RU" sz="1200" dirty="0" smtClean="0">
                <a:solidFill>
                  <a:srgbClr val="002060"/>
                </a:solidFill>
              </a:rPr>
              <a:t> ребенком до достижение им возраста 1,5</a:t>
            </a:r>
          </a:p>
          <a:p>
            <a:pPr marL="171450" indent="-171450" algn="just"/>
            <a:r>
              <a:rPr lang="ru-RU" sz="1200" dirty="0" smtClean="0">
                <a:solidFill>
                  <a:srgbClr val="002060"/>
                </a:solidFill>
              </a:rPr>
              <a:t>лет  </a:t>
            </a:r>
            <a:r>
              <a:rPr lang="ru-RU" sz="1200" u="sng" dirty="0" smtClean="0">
                <a:solidFill>
                  <a:srgbClr val="002060"/>
                </a:solidFill>
              </a:rPr>
              <a:t>неработающим </a:t>
            </a:r>
            <a:r>
              <a:rPr lang="ru-RU" sz="1200" dirty="0" smtClean="0">
                <a:solidFill>
                  <a:srgbClr val="002060"/>
                </a:solidFill>
              </a:rPr>
              <a:t>     </a:t>
            </a:r>
            <a:r>
              <a:rPr lang="ru-RU" sz="1200" smtClean="0">
                <a:solidFill>
                  <a:srgbClr val="002060"/>
                </a:solidFill>
              </a:rPr>
              <a:t>–  </a:t>
            </a:r>
            <a:r>
              <a:rPr lang="ru-RU" sz="1200" b="1" smtClean="0">
                <a:solidFill>
                  <a:srgbClr val="C00000"/>
                </a:solidFill>
              </a:rPr>
              <a:t>6 751,54 </a:t>
            </a:r>
            <a:r>
              <a:rPr lang="ru-RU" sz="1200" b="1" dirty="0" smtClean="0">
                <a:solidFill>
                  <a:srgbClr val="C00000"/>
                </a:solidFill>
              </a:rPr>
              <a:t>рублей</a:t>
            </a:r>
            <a:endParaRPr lang="ru-RU" sz="1200" dirty="0" smtClean="0">
              <a:solidFill>
                <a:srgbClr val="002060"/>
              </a:solidFill>
            </a:endParaRPr>
          </a:p>
          <a:p>
            <a:pPr algn="just"/>
            <a:endParaRPr lang="ru-RU" sz="800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Пособие на ребенка (от 0 до 16 лет):</a:t>
            </a:r>
          </a:p>
          <a:p>
            <a:pPr algn="just"/>
            <a:r>
              <a:rPr lang="ru-RU" sz="1200" u="sng" dirty="0" smtClean="0">
                <a:solidFill>
                  <a:srgbClr val="002060"/>
                </a:solidFill>
              </a:rPr>
              <a:t>минимальный размер</a:t>
            </a:r>
            <a:r>
              <a:rPr lang="ru-RU" sz="1200" dirty="0" smtClean="0">
                <a:solidFill>
                  <a:srgbClr val="002060"/>
                </a:solidFill>
              </a:rPr>
              <a:t> - </a:t>
            </a:r>
            <a:r>
              <a:rPr lang="ru-RU" sz="1200" b="1" dirty="0" smtClean="0">
                <a:solidFill>
                  <a:srgbClr val="C00000"/>
                </a:solidFill>
              </a:rPr>
              <a:t>198 рублей;</a:t>
            </a:r>
            <a:r>
              <a:rPr lang="ru-RU" sz="12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      </a:t>
            </a:r>
            <a:r>
              <a:rPr lang="ru-RU" sz="1200" u="sng" dirty="0" smtClean="0">
                <a:solidFill>
                  <a:srgbClr val="002060"/>
                </a:solidFill>
              </a:rPr>
              <a:t>на ребенка-инвалида</a:t>
            </a:r>
            <a:r>
              <a:rPr lang="ru-RU" sz="1200" dirty="0" smtClean="0">
                <a:solidFill>
                  <a:srgbClr val="002060"/>
                </a:solidFill>
              </a:rPr>
              <a:t>  - </a:t>
            </a:r>
            <a:r>
              <a:rPr lang="ru-RU" sz="1200" b="1" dirty="0" smtClean="0">
                <a:solidFill>
                  <a:srgbClr val="C00000"/>
                </a:solidFill>
              </a:rPr>
              <a:t>266 рублей;</a:t>
            </a:r>
            <a:r>
              <a:rPr lang="ru-RU" sz="12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                          </a:t>
            </a:r>
            <a:r>
              <a:rPr lang="ru-RU" sz="1200" u="sng" dirty="0" smtClean="0">
                <a:solidFill>
                  <a:srgbClr val="002060"/>
                </a:solidFill>
              </a:rPr>
              <a:t>на ребенка одинокой матери</a:t>
            </a:r>
            <a:r>
              <a:rPr lang="ru-RU" sz="1200" dirty="0" smtClean="0">
                <a:solidFill>
                  <a:srgbClr val="002060"/>
                </a:solidFill>
              </a:rPr>
              <a:t> - </a:t>
            </a:r>
            <a:r>
              <a:rPr lang="ru-RU" sz="1200" b="1" dirty="0" smtClean="0">
                <a:solidFill>
                  <a:srgbClr val="C00000"/>
                </a:solidFill>
              </a:rPr>
              <a:t>371 рублей;</a:t>
            </a:r>
          </a:p>
          <a:p>
            <a:pPr algn="just"/>
            <a:r>
              <a:rPr lang="ru-RU" sz="1200" u="sng" dirty="0" smtClean="0">
                <a:solidFill>
                  <a:srgbClr val="002060"/>
                </a:solidFill>
              </a:rPr>
              <a:t>на ребенка, родители которого уклоняются от уплаты алиментов </a:t>
            </a:r>
            <a:r>
              <a:rPr lang="ru-RU" sz="1200" dirty="0" smtClean="0">
                <a:solidFill>
                  <a:srgbClr val="002060"/>
                </a:solidFill>
              </a:rPr>
              <a:t>- </a:t>
            </a:r>
            <a:r>
              <a:rPr lang="ru-RU" sz="1200" b="1" dirty="0" smtClean="0">
                <a:solidFill>
                  <a:srgbClr val="C00000"/>
                </a:solidFill>
              </a:rPr>
              <a:t>371 рублей</a:t>
            </a:r>
            <a:endParaRPr lang="ru-RU" sz="1200" u="sng" dirty="0" smtClean="0">
              <a:solidFill>
                <a:srgbClr val="C00000"/>
              </a:solidFill>
            </a:endParaRPr>
          </a:p>
          <a:p>
            <a:pPr algn="just"/>
            <a:endParaRPr lang="ru-RU" sz="800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Компенсация платы за присмотр и уход</a:t>
            </a:r>
          </a:p>
          <a:p>
            <a:pPr marL="171450" indent="-171450" algn="just"/>
            <a:r>
              <a:rPr lang="ru-RU" sz="1200" dirty="0" smtClean="0">
                <a:solidFill>
                  <a:srgbClr val="002060"/>
                </a:solidFill>
              </a:rPr>
              <a:t> за детьми в ДОУ – </a:t>
            </a:r>
            <a:r>
              <a:rPr lang="ru-RU" sz="1200" b="1" i="1" dirty="0" smtClean="0">
                <a:solidFill>
                  <a:srgbClr val="C00000"/>
                </a:solidFill>
              </a:rPr>
              <a:t>50%</a:t>
            </a:r>
            <a:r>
              <a:rPr lang="ru-RU" sz="1200" i="1" dirty="0" smtClean="0">
                <a:solidFill>
                  <a:srgbClr val="002060"/>
                </a:solidFill>
              </a:rPr>
              <a:t> от среднего</a:t>
            </a:r>
          </a:p>
          <a:p>
            <a:pPr marL="171450" indent="-171450" algn="just"/>
            <a:r>
              <a:rPr lang="ru-RU" sz="1200" i="1" dirty="0" smtClean="0">
                <a:solidFill>
                  <a:srgbClr val="002060"/>
                </a:solidFill>
              </a:rPr>
              <a:t> размера платы по области (1410 рублей)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i="1" dirty="0" smtClean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9322" y="1643050"/>
            <a:ext cx="309577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Ежемесячное пособие по уходу за ребенком до достижение им возраста 1,5 лет </a:t>
            </a:r>
            <a:r>
              <a:rPr lang="ru-RU" sz="1200" u="sng" dirty="0" smtClean="0">
                <a:solidFill>
                  <a:srgbClr val="002060"/>
                </a:solidFill>
              </a:rPr>
              <a:t>работающим</a:t>
            </a:r>
            <a:r>
              <a:rPr lang="ru-RU" sz="1200" dirty="0" smtClean="0">
                <a:solidFill>
                  <a:srgbClr val="002060"/>
                </a:solidFill>
              </a:rPr>
              <a:t>  –  </a:t>
            </a:r>
            <a:r>
              <a:rPr lang="ru-RU" sz="1200" b="1" dirty="0" smtClean="0">
                <a:solidFill>
                  <a:srgbClr val="C00000"/>
                </a:solidFill>
              </a:rPr>
              <a:t>40%</a:t>
            </a:r>
            <a:r>
              <a:rPr lang="ru-RU" sz="1200" dirty="0" smtClean="0">
                <a:solidFill>
                  <a:srgbClr val="002060"/>
                </a:solidFill>
              </a:rPr>
              <a:t> от среднего заработка, на который начисляются страховые взносы на обязательное социальное страхование на случай временной нетрудоспособностью в связи с материнством  </a:t>
            </a:r>
            <a:r>
              <a:rPr lang="ru-RU" sz="1200" i="1" dirty="0" smtClean="0">
                <a:solidFill>
                  <a:srgbClr val="002060"/>
                </a:solidFill>
              </a:rPr>
              <a:t>(обращаться к работодателю)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800" i="1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Ежемесячная выплата в связи с</a:t>
            </a:r>
          </a:p>
          <a:p>
            <a:pPr marL="171450" indent="-171450" algn="just"/>
            <a:r>
              <a:rPr lang="ru-RU" sz="1200" dirty="0" smtClean="0">
                <a:solidFill>
                  <a:srgbClr val="002060"/>
                </a:solidFill>
              </a:rPr>
              <a:t> рождением (усыновлением) второго</a:t>
            </a:r>
          </a:p>
          <a:p>
            <a:pPr marL="171450" indent="-171450" algn="just"/>
            <a:r>
              <a:rPr lang="ru-RU" sz="1200" dirty="0" smtClean="0">
                <a:solidFill>
                  <a:srgbClr val="002060"/>
                </a:solidFill>
              </a:rPr>
              <a:t> ребенка  (от 0 до 3 лет) – </a:t>
            </a:r>
            <a:r>
              <a:rPr lang="ru-RU" sz="1200" b="1" dirty="0" smtClean="0">
                <a:solidFill>
                  <a:srgbClr val="C00000"/>
                </a:solidFill>
              </a:rPr>
              <a:t>9 490 рублей</a:t>
            </a:r>
          </a:p>
          <a:p>
            <a:pPr marL="171450" indent="-171450" algn="just"/>
            <a:r>
              <a:rPr lang="ru-RU" sz="1200" i="1" dirty="0" smtClean="0">
                <a:solidFill>
                  <a:srgbClr val="002060"/>
                </a:solidFill>
              </a:rPr>
              <a:t> (из средств материнского капитала)</a:t>
            </a:r>
          </a:p>
          <a:p>
            <a:pPr marL="171450" indent="-171450" algn="just">
              <a:buFont typeface="Wingdings" pitchFamily="2" charset="2"/>
              <a:buChar char="v"/>
            </a:pPr>
            <a:endParaRPr lang="ru-RU" sz="800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itchFamily="2" charset="2"/>
              <a:buChar char="v"/>
            </a:pPr>
            <a:r>
              <a:rPr lang="ru-RU" sz="1200" dirty="0" smtClean="0">
                <a:solidFill>
                  <a:srgbClr val="002060"/>
                </a:solidFill>
              </a:rPr>
              <a:t>Обеспечение детей полноценным питанием  в возрасте  до 3 лет  </a:t>
            </a:r>
            <a:r>
              <a:rPr lang="ru-RU" sz="1200" i="1" dirty="0" smtClean="0">
                <a:solidFill>
                  <a:srgbClr val="002060"/>
                </a:solidFill>
              </a:rPr>
              <a:t>(обращаться в медицинское учреждение)</a:t>
            </a:r>
          </a:p>
          <a:p>
            <a:pPr marL="171450" indent="-171450" algn="just"/>
            <a:endParaRPr lang="ru-RU" sz="800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375B2F"/>
                </a:solidFill>
              </a:rPr>
              <a:t>Материнский (семейный) капитал –                </a:t>
            </a:r>
            <a:r>
              <a:rPr lang="ru-RU" sz="1200" b="1" dirty="0" smtClean="0">
                <a:solidFill>
                  <a:srgbClr val="C00000"/>
                </a:solidFill>
              </a:rPr>
              <a:t>616 617 рублей </a:t>
            </a:r>
            <a:endParaRPr lang="ru-RU" sz="1200" i="1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800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dirty="0" smtClean="0">
                <a:solidFill>
                  <a:srgbClr val="375B2F"/>
                </a:solidFill>
              </a:rPr>
              <a:t>Предоставление ипотечного кредита (займа) по льготной процентной ставке </a:t>
            </a:r>
            <a:r>
              <a:rPr lang="ru-RU" sz="1200" b="1" dirty="0" smtClean="0">
                <a:solidFill>
                  <a:srgbClr val="C00000"/>
                </a:solidFill>
              </a:rPr>
              <a:t>6%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rgbClr val="375B2F"/>
                </a:solidFill>
              </a:rPr>
              <a:t>годовых  (обращаться в кредитную организацию)</a:t>
            </a:r>
          </a:p>
          <a:p>
            <a:pPr algn="just"/>
            <a:endParaRPr lang="ru-RU" sz="800" b="1" dirty="0" smtClean="0">
              <a:solidFill>
                <a:srgbClr val="002060"/>
              </a:solidFill>
            </a:endParaRPr>
          </a:p>
        </p:txBody>
      </p:sp>
      <p:sp>
        <p:nvSpPr>
          <p:cNvPr id="15" name="AutoShape 12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6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8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0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785794"/>
            <a:ext cx="2800410" cy="287508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644" y="5357826"/>
            <a:ext cx="361453" cy="3412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28" y="3857628"/>
            <a:ext cx="361453" cy="34124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6429396"/>
            <a:ext cx="381424" cy="3121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298" y="3643314"/>
            <a:ext cx="381424" cy="31213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7096" y="6429396"/>
            <a:ext cx="3643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- мера предоставляется в зависимости от дохода семьи</a:t>
            </a:r>
            <a:endParaRPr lang="ru-RU" sz="1100" b="1" dirty="0">
              <a:solidFill>
                <a:srgbClr val="C0000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5946" y="4797152"/>
            <a:ext cx="381424" cy="31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497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857364"/>
            <a:ext cx="3357586" cy="326295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462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У Вас появился третий ребенок! Меры социальной поддержки: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6569842"/>
            <a:ext cx="8858312" cy="2385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50" b="1" dirty="0" smtClean="0">
                <a:solidFill>
                  <a:srgbClr val="C00000"/>
                </a:solidFill>
                <a:latin typeface="+mj-lt"/>
              </a:rPr>
              <a:t>Чтобы получить указанные меры социальной поддержки, необходимо обратиться в учреждение социального обслуживания по месту жительства или в МФЦ</a:t>
            </a:r>
            <a:endParaRPr lang="ru-RU" sz="95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AutoShape 2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14282" y="357166"/>
            <a:ext cx="5038256" cy="677847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Предоставляются органами социальной защиты: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5715008" y="357166"/>
            <a:ext cx="3214709" cy="738320"/>
          </a:xfrm>
          <a:prstGeom prst="horizontalScroll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Предоставляются иными учреждениями (организациями):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0108"/>
            <a:ext cx="5536636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Единовременное пособие при  рождении ребенка </a:t>
            </a:r>
            <a:r>
              <a:rPr lang="ru-RU" sz="1100" smtClean="0">
                <a:solidFill>
                  <a:srgbClr val="002060"/>
                </a:solidFill>
              </a:rPr>
              <a:t>– </a:t>
            </a:r>
            <a:r>
              <a:rPr lang="ru-RU" sz="1100" b="1" smtClean="0">
                <a:solidFill>
                  <a:srgbClr val="C00000"/>
                </a:solidFill>
              </a:rPr>
              <a:t>18 004,12 </a:t>
            </a:r>
            <a:r>
              <a:rPr lang="ru-RU" sz="1100" b="1" dirty="0" smtClean="0">
                <a:solidFill>
                  <a:srgbClr val="C00000"/>
                </a:solidFill>
              </a:rPr>
              <a:t>рубля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Ежемесячное пособие по уходу за ребенком до достижение им возраста 1,5 лет  </a:t>
            </a:r>
            <a:r>
              <a:rPr lang="ru-RU" sz="1100" u="sng" dirty="0" smtClean="0">
                <a:solidFill>
                  <a:srgbClr val="002060"/>
                </a:solidFill>
              </a:rPr>
              <a:t>неработающим </a:t>
            </a:r>
            <a:r>
              <a:rPr lang="ru-RU" sz="1100" dirty="0" smtClean="0">
                <a:solidFill>
                  <a:srgbClr val="002060"/>
                </a:solidFill>
              </a:rPr>
              <a:t>     </a:t>
            </a:r>
            <a:r>
              <a:rPr lang="ru-RU" sz="1100" smtClean="0">
                <a:solidFill>
                  <a:srgbClr val="002060"/>
                </a:solidFill>
              </a:rPr>
              <a:t>–  </a:t>
            </a:r>
            <a:r>
              <a:rPr lang="ru-RU" sz="1100" b="1" smtClean="0">
                <a:solidFill>
                  <a:srgbClr val="C00000"/>
                </a:solidFill>
              </a:rPr>
              <a:t>6751,54 </a:t>
            </a:r>
            <a:r>
              <a:rPr lang="ru-RU" sz="1100" b="1" dirty="0" smtClean="0">
                <a:solidFill>
                  <a:srgbClr val="C00000"/>
                </a:solidFill>
              </a:rPr>
              <a:t>рублей</a:t>
            </a:r>
            <a:endParaRPr lang="ru-RU" sz="11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v"/>
            </a:pPr>
            <a:endParaRPr lang="ru-RU" sz="500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 Ежемесячная  денежная выплата на третьего или последующего ребенка                             (от 0 до 3 лет)  - </a:t>
            </a:r>
            <a:r>
              <a:rPr lang="ru-RU" sz="1100" b="1" dirty="0" smtClean="0">
                <a:solidFill>
                  <a:srgbClr val="C00000"/>
                </a:solidFill>
              </a:rPr>
              <a:t>9 063 рубля</a:t>
            </a:r>
            <a:endParaRPr lang="ru-RU" sz="1100" b="1" dirty="0" smtClean="0">
              <a:solidFill>
                <a:srgbClr val="002060"/>
              </a:solidFill>
            </a:endParaRPr>
          </a:p>
          <a:p>
            <a:pPr marL="171450" indent="-171450" algn="just"/>
            <a:endParaRPr lang="ru-RU" sz="500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Ежемесячное пособие на ребенка -  </a:t>
            </a:r>
            <a:r>
              <a:rPr lang="ru-RU" sz="1100" b="1" dirty="0" smtClean="0">
                <a:solidFill>
                  <a:srgbClr val="C00000"/>
                </a:solidFill>
              </a:rPr>
              <a:t>430 рублей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b="1" dirty="0" smtClean="0">
                <a:solidFill>
                  <a:srgbClr val="C00000"/>
                </a:solidFill>
              </a:rPr>
              <a:t>70%</a:t>
            </a:r>
            <a:r>
              <a:rPr lang="ru-RU" sz="1100" dirty="0" smtClean="0">
                <a:solidFill>
                  <a:srgbClr val="002060"/>
                </a:solidFill>
              </a:rPr>
              <a:t> скидка от платы, взимаемой с родителей за присмотр</a:t>
            </a:r>
          </a:p>
          <a:p>
            <a:pPr marL="171450" indent="-171450" algn="just"/>
            <a:r>
              <a:rPr lang="ru-RU" sz="1100" dirty="0" smtClean="0">
                <a:solidFill>
                  <a:srgbClr val="002060"/>
                </a:solidFill>
              </a:rPr>
              <a:t> и уход за детьми в ДОУ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Компенсация платы за присмотр и уход за детьми в </a:t>
            </a:r>
          </a:p>
          <a:p>
            <a:pPr marL="171450" indent="-171450" algn="just"/>
            <a:r>
              <a:rPr lang="ru-RU" sz="1100" dirty="0" smtClean="0">
                <a:solidFill>
                  <a:srgbClr val="002060"/>
                </a:solidFill>
              </a:rPr>
              <a:t>ДОУ –  </a:t>
            </a:r>
            <a:r>
              <a:rPr lang="ru-RU" sz="1100" b="1" dirty="0" smtClean="0">
                <a:solidFill>
                  <a:srgbClr val="C00000"/>
                </a:solidFill>
              </a:rPr>
              <a:t>7</a:t>
            </a:r>
            <a:r>
              <a:rPr lang="ru-RU" sz="1100" b="1" i="1" dirty="0" smtClean="0">
                <a:solidFill>
                  <a:srgbClr val="C00000"/>
                </a:solidFill>
              </a:rPr>
              <a:t>0%</a:t>
            </a:r>
            <a:r>
              <a:rPr lang="ru-RU" sz="1100" i="1" dirty="0" smtClean="0">
                <a:solidFill>
                  <a:srgbClr val="002060"/>
                </a:solidFill>
              </a:rPr>
              <a:t> от среднего размера платы по области (1410 рублей)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Бесплатное питание обучающихся из расчета </a:t>
            </a:r>
            <a:r>
              <a:rPr lang="ru-RU" sz="1100" b="1" dirty="0" smtClean="0">
                <a:solidFill>
                  <a:srgbClr val="C00000"/>
                </a:solidFill>
              </a:rPr>
              <a:t>40 рублей в день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Денежная выплата на школьную форму – </a:t>
            </a:r>
            <a:r>
              <a:rPr lang="ru-RU" sz="1100" b="1" dirty="0" smtClean="0">
                <a:solidFill>
                  <a:srgbClr val="002060"/>
                </a:solidFill>
              </a:rPr>
              <a:t>  </a:t>
            </a:r>
            <a:r>
              <a:rPr lang="ru-RU" sz="1100" b="1" dirty="0" smtClean="0">
                <a:solidFill>
                  <a:srgbClr val="C00000"/>
                </a:solidFill>
              </a:rPr>
              <a:t>7000 рублей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Возмещение расходов за обучение членов многодетной семьи – </a:t>
            </a:r>
            <a:r>
              <a:rPr lang="ru-RU" sz="1100" b="1" dirty="0" smtClean="0">
                <a:solidFill>
                  <a:srgbClr val="C00000"/>
                </a:solidFill>
              </a:rPr>
              <a:t>100%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Компенсация расходов за коммунальные услуги в размере </a:t>
            </a:r>
            <a:r>
              <a:rPr lang="ru-RU" sz="1100" b="1" dirty="0" smtClean="0">
                <a:solidFill>
                  <a:srgbClr val="C00000"/>
                </a:solidFill>
              </a:rPr>
              <a:t>30 %</a:t>
            </a:r>
          </a:p>
          <a:p>
            <a:pPr marL="171450" indent="-171450" algn="just"/>
            <a:r>
              <a:rPr lang="ru-RU" sz="1100" b="1" dirty="0" smtClean="0">
                <a:solidFill>
                  <a:srgbClr val="C00000"/>
                </a:solidFill>
              </a:rPr>
              <a:t>  </a:t>
            </a:r>
            <a:r>
              <a:rPr lang="ru-RU" sz="1100" dirty="0" smtClean="0">
                <a:solidFill>
                  <a:srgbClr val="002060"/>
                </a:solidFill>
              </a:rPr>
              <a:t>(за обращение с ТКО </a:t>
            </a:r>
            <a:r>
              <a:rPr lang="ru-RU" sz="1100" b="1" dirty="0" smtClean="0">
                <a:solidFill>
                  <a:srgbClr val="C00000"/>
                </a:solidFill>
              </a:rPr>
              <a:t>70 %  </a:t>
            </a:r>
            <a:r>
              <a:rPr lang="ru-RU" sz="1100" dirty="0" smtClean="0">
                <a:solidFill>
                  <a:srgbClr val="002060"/>
                </a:solidFill>
              </a:rPr>
              <a:t>суммы платы 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Денежная выплата на твердое топливо - </a:t>
            </a:r>
            <a:r>
              <a:rPr lang="ru-RU" sz="1100" b="1" dirty="0" smtClean="0">
                <a:solidFill>
                  <a:srgbClr val="C00000"/>
                </a:solidFill>
              </a:rPr>
              <a:t>11 300 рублей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Единовременная денежная выплата на приобретение </a:t>
            </a:r>
          </a:p>
          <a:p>
            <a:pPr marL="171450" indent="-171450" algn="just"/>
            <a:r>
              <a:rPr lang="ru-RU" sz="1100" dirty="0" smtClean="0">
                <a:solidFill>
                  <a:srgbClr val="002060"/>
                </a:solidFill>
              </a:rPr>
              <a:t>КРС молочного направления – </a:t>
            </a:r>
            <a:r>
              <a:rPr lang="ru-RU" sz="1100" b="1" dirty="0" smtClean="0">
                <a:solidFill>
                  <a:srgbClr val="002060"/>
                </a:solidFill>
              </a:rPr>
              <a:t>  </a:t>
            </a:r>
            <a:r>
              <a:rPr lang="ru-RU" sz="1100" b="1" dirty="0" smtClean="0">
                <a:solidFill>
                  <a:srgbClr val="C00000"/>
                </a:solidFill>
              </a:rPr>
              <a:t>69 160 рублей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Бесплатный проезд городским транспортом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Бесплатное посещение физкультурно-оздоровительных</a:t>
            </a:r>
          </a:p>
          <a:p>
            <a:pPr marL="171450" indent="-171450" algn="just"/>
            <a:r>
              <a:rPr lang="ru-RU" sz="1100" dirty="0" smtClean="0">
                <a:solidFill>
                  <a:srgbClr val="002060"/>
                </a:solidFill>
              </a:rPr>
              <a:t> комплексов, бассейнов</a:t>
            </a:r>
          </a:p>
        </p:txBody>
      </p:sp>
      <p:sp>
        <p:nvSpPr>
          <p:cNvPr id="15" name="AutoShape 12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6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8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0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1785926"/>
            <a:ext cx="381424" cy="31213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15008" y="1142984"/>
            <a:ext cx="329210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Ежемесячное пособие по уходу за ребенком до достижение им возраста 1,5 лет </a:t>
            </a:r>
            <a:r>
              <a:rPr lang="ru-RU" sz="1100" u="sng" dirty="0" smtClean="0">
                <a:solidFill>
                  <a:srgbClr val="002060"/>
                </a:solidFill>
              </a:rPr>
              <a:t>работающим</a:t>
            </a:r>
            <a:r>
              <a:rPr lang="ru-RU" sz="1100" dirty="0" smtClean="0">
                <a:solidFill>
                  <a:srgbClr val="002060"/>
                </a:solidFill>
              </a:rPr>
              <a:t>  –  </a:t>
            </a:r>
            <a:r>
              <a:rPr lang="ru-RU" sz="1100" b="1" dirty="0" smtClean="0">
                <a:solidFill>
                  <a:srgbClr val="C00000"/>
                </a:solidFill>
              </a:rPr>
              <a:t>40%</a:t>
            </a:r>
            <a:r>
              <a:rPr lang="ru-RU" sz="1100" dirty="0" smtClean="0">
                <a:solidFill>
                  <a:srgbClr val="002060"/>
                </a:solidFill>
              </a:rPr>
              <a:t> от среднего заработка, на который начисляются страховые взносы на обязательное социальное страхование на случай временной нетрудоспособностью в связи с материнством </a:t>
            </a:r>
            <a:r>
              <a:rPr lang="ru-RU" sz="1100" i="1" dirty="0" smtClean="0">
                <a:solidFill>
                  <a:srgbClr val="002060"/>
                </a:solidFill>
              </a:rPr>
              <a:t>(обращаться к работодателю)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00826" y="2428868"/>
            <a:ext cx="2500330" cy="425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Обеспечение детей полноценным питанием  в возрасте  до 3 лет  </a:t>
            </a:r>
            <a:r>
              <a:rPr lang="ru-RU" sz="1100" i="1" dirty="0" smtClean="0">
                <a:solidFill>
                  <a:srgbClr val="002060"/>
                </a:solidFill>
              </a:rPr>
              <a:t>(обращаться в медицинское учреждение)</a:t>
            </a:r>
          </a:p>
          <a:p>
            <a:pPr marL="171450" indent="-1714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002060"/>
                </a:solidFill>
              </a:rPr>
              <a:t>Бесплатное обеспечение детей в возрасте до 6 лет необходимыми лекарственными препаратами по рецептам 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500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375B2F"/>
                </a:solidFill>
              </a:rPr>
              <a:t>Однократное предоставление земельного участка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300" i="1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375B2F"/>
                </a:solidFill>
              </a:rPr>
              <a:t>Предоставление ипотечного кредита (займа) по льготной процентной ставке </a:t>
            </a:r>
            <a:r>
              <a:rPr lang="ru-RU" sz="1100" b="1" dirty="0" smtClean="0">
                <a:solidFill>
                  <a:srgbClr val="C00000"/>
                </a:solidFill>
              </a:rPr>
              <a:t>6%</a:t>
            </a:r>
            <a:r>
              <a:rPr lang="ru-RU" sz="1100" dirty="0" smtClean="0">
                <a:solidFill>
                  <a:srgbClr val="002060"/>
                </a:solidFill>
              </a:rPr>
              <a:t> </a:t>
            </a:r>
            <a:r>
              <a:rPr lang="ru-RU" sz="1100" dirty="0" smtClean="0">
                <a:solidFill>
                  <a:srgbClr val="375B2F"/>
                </a:solidFill>
              </a:rPr>
              <a:t>годовых  </a:t>
            </a:r>
            <a:r>
              <a:rPr lang="ru-RU" sz="1100" i="1" dirty="0" smtClean="0">
                <a:solidFill>
                  <a:srgbClr val="375B2F"/>
                </a:solidFill>
              </a:rPr>
              <a:t>(обращаться в кредитную организацию)</a:t>
            </a:r>
          </a:p>
          <a:p>
            <a:pPr marL="171450" indent="-171450" algn="just"/>
            <a:endParaRPr lang="ru-RU" sz="300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375B2F"/>
                </a:solidFill>
              </a:rPr>
              <a:t>Погашение обязательств по ипотечным жилищным кредитам в размере </a:t>
            </a:r>
            <a:r>
              <a:rPr lang="ru-RU" sz="1100" b="1" dirty="0" smtClean="0">
                <a:solidFill>
                  <a:srgbClr val="C00000"/>
                </a:solidFill>
              </a:rPr>
              <a:t>не</a:t>
            </a:r>
            <a:r>
              <a:rPr lang="ru-RU" sz="1100" dirty="0" smtClean="0">
                <a:solidFill>
                  <a:srgbClr val="002060"/>
                </a:solidFill>
              </a:rPr>
              <a:t> </a:t>
            </a:r>
            <a:r>
              <a:rPr lang="ru-RU" sz="1100" b="1" dirty="0" smtClean="0">
                <a:solidFill>
                  <a:srgbClr val="C00000"/>
                </a:solidFill>
              </a:rPr>
              <a:t>более    450 тыс. рублей </a:t>
            </a:r>
            <a:r>
              <a:rPr lang="ru-RU" sz="1100" i="1" dirty="0" smtClean="0">
                <a:solidFill>
                  <a:srgbClr val="375B2F"/>
                </a:solidFill>
              </a:rPr>
              <a:t>(обращаться в кредитную  организацию или   АО  «Агентство   ипотечного жилищного  кредитования»)</a:t>
            </a:r>
            <a:endParaRPr lang="ru-RU" sz="1100" dirty="0" smtClean="0">
              <a:solidFill>
                <a:srgbClr val="375B2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844" y="5000636"/>
            <a:ext cx="635798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375B2F"/>
                </a:solidFill>
              </a:rPr>
              <a:t>Областной материнский (семейный) капитал – 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100" b="1" dirty="0" smtClean="0">
                <a:solidFill>
                  <a:srgbClr val="C00000"/>
                </a:solidFill>
              </a:rPr>
              <a:t>100 000 рублей</a:t>
            </a:r>
            <a:endParaRPr lang="ru-RU" sz="1100" b="1" dirty="0" smtClean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375B2F"/>
                </a:solidFill>
              </a:rPr>
              <a:t>Субсидирование процентной ставки по кредиту полученному  на строительство жилья – </a:t>
            </a:r>
            <a:r>
              <a:rPr lang="ru-RU" sz="1100" b="1" dirty="0" smtClean="0">
                <a:solidFill>
                  <a:srgbClr val="C00000"/>
                </a:solidFill>
              </a:rPr>
              <a:t>100 %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100" dirty="0" smtClean="0">
                <a:solidFill>
                  <a:srgbClr val="375B2F"/>
                </a:solidFill>
              </a:rPr>
              <a:t>Единовременная денежная выплата на приобретение или строительство жилого помещения при рождении одновременно трех и более детей или при повторном рождении в трехлетнем периоде двух двоен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96311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6106710"/>
            <a:ext cx="381424" cy="31213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57998" y="613878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</a:rPr>
              <a:t>- мера предоставляется в зависимости от дохода семьи</a:t>
            </a:r>
            <a:endParaRPr lang="ru-RU" sz="1100" b="1" dirty="0">
              <a:solidFill>
                <a:srgbClr val="C0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8905" y="3021871"/>
            <a:ext cx="381424" cy="31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399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EDB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178802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Послание Президента Российской Федерации 2020 года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AutoShape 2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https://p7.hiclipart.com/preview/430/1002/558/royalty-free-infant-others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2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6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8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20" descr="https://dszn.ru/event/render/7077c9a9-1553668569.jpg?p=larg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396311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69975" y="590377"/>
            <a:ext cx="752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Новые меры социальной </a:t>
            </a:r>
            <a:r>
              <a:rPr lang="ru-RU" sz="2400" b="1" dirty="0" err="1" smtClean="0">
                <a:solidFill>
                  <a:srgbClr val="C00000"/>
                </a:solidFill>
              </a:rPr>
              <a:t>поддрежки</a:t>
            </a:r>
            <a:r>
              <a:rPr lang="ru-RU" sz="2400" b="1" dirty="0" smtClean="0">
                <a:solidFill>
                  <a:srgbClr val="C00000"/>
                </a:solidFill>
              </a:rPr>
              <a:t> семей с детьми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3933056"/>
            <a:ext cx="432048" cy="369332"/>
          </a:xfrm>
          <a:prstGeom prst="rect">
            <a:avLst/>
          </a:prstGeom>
          <a:solidFill>
            <a:srgbClr val="C0EEDB"/>
          </a:solidFill>
        </p:spPr>
        <p:txBody>
          <a:bodyPr wrap="square" rtlCol="0">
            <a:spAutoFit/>
          </a:bodyPr>
          <a:lstStyle/>
          <a:p>
            <a:endParaRPr lang="ru-RU"/>
          </a:p>
        </p:txBody>
      </p:sp>
      <p:grpSp>
        <p:nvGrpSpPr>
          <p:cNvPr id="25" name="Group 38"/>
          <p:cNvGrpSpPr>
            <a:grpSpLocks/>
          </p:cNvGrpSpPr>
          <p:nvPr/>
        </p:nvGrpSpPr>
        <p:grpSpPr bwMode="auto">
          <a:xfrm>
            <a:off x="602210" y="1241636"/>
            <a:ext cx="8066982" cy="5140160"/>
            <a:chOff x="1148" y="1436"/>
            <a:chExt cx="3553" cy="2137"/>
          </a:xfrm>
        </p:grpSpPr>
        <p:sp>
          <p:nvSpPr>
            <p:cNvPr id="28" name="Freeform 27"/>
            <p:cNvSpPr>
              <a:spLocks/>
            </p:cNvSpPr>
            <p:nvPr/>
          </p:nvSpPr>
          <p:spPr bwMode="gray">
            <a:xfrm rot="575181">
              <a:off x="1148" y="1436"/>
              <a:ext cx="1943" cy="1041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gray">
            <a:xfrm rot="21119171">
              <a:off x="1165" y="2491"/>
              <a:ext cx="1899" cy="1082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gray">
            <a:xfrm rot="521906">
              <a:off x="2743" y="2518"/>
              <a:ext cx="1958" cy="1052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gray">
            <a:xfrm rot="21131375">
              <a:off x="2722" y="1450"/>
              <a:ext cx="1860" cy="1099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Oval 15"/>
            <p:cNvSpPr>
              <a:spLocks noChangeArrowheads="1"/>
            </p:cNvSpPr>
            <p:nvPr/>
          </p:nvSpPr>
          <p:spPr bwMode="gray">
            <a:xfrm>
              <a:off x="2406" y="1916"/>
              <a:ext cx="1020" cy="9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gray">
            <a:xfrm>
              <a:off x="1369" y="1747"/>
              <a:ext cx="1148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Предоставление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ежемесячной выплаты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на детей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от 3  до 7 лет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Размер – </a:t>
              </a:r>
              <a:r>
                <a:rPr lang="ru-RU" sz="14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4745 рублей</a:t>
              </a:r>
              <a:endParaRPr lang="ru-RU" sz="14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        </a:t>
              </a:r>
              <a:r>
                <a:rPr lang="ru-RU" sz="14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   </a:t>
              </a: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(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50% от ВПМ для детей)</a:t>
              </a:r>
            </a:p>
          </p:txBody>
        </p:sp>
        <p:sp>
          <p:nvSpPr>
            <p:cNvPr id="43" name="Text Box 34"/>
            <p:cNvSpPr txBox="1">
              <a:spLocks noChangeArrowheads="1"/>
            </p:cNvSpPr>
            <p:nvPr/>
          </p:nvSpPr>
          <p:spPr bwMode="gray">
            <a:xfrm>
              <a:off x="3188" y="1754"/>
              <a:ext cx="1272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  Обеспечение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бесплатным горячим </a:t>
              </a:r>
              <a:endParaRPr lang="ru-RU" sz="1400" b="1" dirty="0" smtClean="0">
                <a:solidFill>
                  <a:srgbClr val="0038A8"/>
                </a:solidFill>
                <a:latin typeface="Arial Narrow" panose="020B0606020202030204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питанием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всех учеников </a:t>
              </a:r>
              <a:endParaRPr lang="ru-RU" sz="1400" b="1" dirty="0" smtClean="0">
                <a:solidFill>
                  <a:srgbClr val="0038A8"/>
                </a:solidFill>
                <a:latin typeface="Arial Narrow" panose="020B0606020202030204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начальной  школы 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с </a:t>
              </a: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первого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по четвёртый класс</a:t>
              </a:r>
            </a:p>
          </p:txBody>
        </p:sp>
        <p:sp>
          <p:nvSpPr>
            <p:cNvPr id="44" name="Text Box 35"/>
            <p:cNvSpPr txBox="1">
              <a:spLocks noChangeArrowheads="1"/>
            </p:cNvSpPr>
            <p:nvPr/>
          </p:nvSpPr>
          <p:spPr bwMode="gray">
            <a:xfrm>
              <a:off x="1357" y="2765"/>
              <a:ext cx="1452" cy="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   Предоставление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федерального </a:t>
              </a:r>
              <a:endParaRPr lang="ru-RU" sz="1400" b="1" dirty="0" smtClean="0">
                <a:solidFill>
                  <a:srgbClr val="0038A8"/>
                </a:solidFill>
                <a:latin typeface="Arial Narrow" panose="020B0606020202030204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материнского капитала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400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при рождении </a:t>
              </a: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первого 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ребенка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в </a:t>
              </a: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семье 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– </a:t>
              </a:r>
              <a:r>
                <a:rPr lang="ru-RU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466 617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рублей, </a:t>
              </a:r>
              <a:endParaRPr lang="ru-RU" sz="1400" b="1" dirty="0" smtClean="0">
                <a:solidFill>
                  <a:srgbClr val="0038A8"/>
                </a:solidFill>
                <a:latin typeface="Arial Narrow" panose="020B0606020202030204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а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при рождении второго  ребенка в семье </a:t>
              </a:r>
              <a:endParaRPr lang="ru-RU" sz="1400" b="1" dirty="0" smtClean="0">
                <a:solidFill>
                  <a:srgbClr val="0038A8"/>
                </a:solidFill>
                <a:latin typeface="Arial Narrow" panose="020B0606020202030204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 smtClean="0">
                  <a:solidFill>
                    <a:srgbClr val="0038A8"/>
                  </a:solidFill>
                  <a:latin typeface="Arial Narrow" panose="020B0606020202030204" pitchFamily="34" charset="0"/>
                </a:rPr>
                <a:t>– </a:t>
              </a:r>
              <a:r>
                <a:rPr lang="ru-RU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150 000 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рублей.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Общая сумма – </a:t>
              </a:r>
              <a:r>
                <a:rPr lang="ru-RU" sz="14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616 617</a:t>
              </a:r>
              <a:r>
                <a:rPr lang="ru-RU" sz="1400" b="1" dirty="0">
                  <a:solidFill>
                    <a:srgbClr val="0038A8"/>
                  </a:solidFill>
                  <a:latin typeface="Arial Narrow" panose="020B0606020202030204" pitchFamily="34" charset="0"/>
                </a:rPr>
                <a:t> рублей</a:t>
              </a:r>
            </a:p>
          </p:txBody>
        </p:sp>
        <p:sp>
          <p:nvSpPr>
            <p:cNvPr id="45" name="Text Box 36"/>
            <p:cNvSpPr txBox="1">
              <a:spLocks noChangeArrowheads="1"/>
            </p:cNvSpPr>
            <p:nvPr/>
          </p:nvSpPr>
          <p:spPr bwMode="gray">
            <a:xfrm>
              <a:off x="2956" y="2923"/>
              <a:ext cx="1312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1400" b="1">
                <a:solidFill>
                  <a:srgbClr val="0038A8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106086" y="4427199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38A8"/>
                </a:solidFill>
                <a:latin typeface="Arial Narrow" panose="020B0606020202030204" pitchFamily="34" charset="0"/>
              </a:rPr>
              <a:t>Продление                                                                                 ежемесячной </a:t>
            </a:r>
            <a:r>
              <a:rPr lang="ru-RU" sz="1400" b="1" dirty="0">
                <a:solidFill>
                  <a:srgbClr val="0038A8"/>
                </a:solidFill>
                <a:latin typeface="Arial Narrow" panose="020B0606020202030204" pitchFamily="34" charset="0"/>
              </a:rPr>
              <a:t>выплаты </a:t>
            </a:r>
            <a:r>
              <a:rPr lang="ru-RU" sz="1400" b="1" dirty="0" smtClean="0">
                <a:solidFill>
                  <a:srgbClr val="0038A8"/>
                </a:solidFill>
                <a:latin typeface="Arial Narrow" panose="020B0606020202030204" pitchFamily="34" charset="0"/>
              </a:rPr>
              <a:t>на </a:t>
            </a:r>
            <a:r>
              <a:rPr lang="ru-RU" sz="1400" b="1" dirty="0">
                <a:solidFill>
                  <a:srgbClr val="0038A8"/>
                </a:solidFill>
                <a:latin typeface="Arial Narrow" panose="020B0606020202030204" pitchFamily="34" charset="0"/>
              </a:rPr>
              <a:t>первого </a:t>
            </a:r>
            <a:r>
              <a:rPr lang="ru-RU" sz="1400" b="1" dirty="0" smtClean="0">
                <a:solidFill>
                  <a:srgbClr val="0038A8"/>
                </a:solidFill>
                <a:latin typeface="Arial Narrow" panose="020B0606020202030204" pitchFamily="34" charset="0"/>
              </a:rPr>
              <a:t>                                        ребенка  </a:t>
            </a:r>
            <a:r>
              <a:rPr lang="ru-RU" sz="1400" b="1" dirty="0">
                <a:solidFill>
                  <a:srgbClr val="0038A8"/>
                </a:solidFill>
                <a:latin typeface="Arial Narrow" panose="020B0606020202030204" pitchFamily="34" charset="0"/>
              </a:rPr>
              <a:t>от 1,5 до 3 лет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38A8"/>
                </a:solidFill>
                <a:latin typeface="Arial Narrow" panose="020B0606020202030204" pitchFamily="34" charset="0"/>
              </a:rPr>
              <a:t>Доход семьи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38A8"/>
                </a:solidFill>
                <a:latin typeface="Arial Narrow" panose="020B0606020202030204" pitchFamily="34" charset="0"/>
              </a:rPr>
              <a:t>не выше 2-кратной ВПМ (21048 руб.)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38A8"/>
                </a:solidFill>
                <a:latin typeface="Arial Narrow" panose="020B0606020202030204" pitchFamily="34" charset="0"/>
              </a:rPr>
              <a:t>Размер выплаты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38A8"/>
                </a:solidFill>
                <a:latin typeface="Arial Narrow" panose="020B0606020202030204" pitchFamily="34" charset="0"/>
              </a:rPr>
              <a:t>с 2020 г. –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9490</a:t>
            </a:r>
            <a:r>
              <a:rPr lang="ru-RU" sz="1400" b="1" dirty="0">
                <a:solidFill>
                  <a:srgbClr val="0038A8"/>
                </a:solidFill>
                <a:latin typeface="Arial Narrow" panose="020B0606020202030204" pitchFamily="34" charset="0"/>
              </a:rPr>
              <a:t> рублей</a:t>
            </a:r>
          </a:p>
        </p:txBody>
      </p:sp>
      <p:pic>
        <p:nvPicPr>
          <p:cNvPr id="52" name="Рисунок 51" descr="904682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1258" y="2428868"/>
            <a:ext cx="1872208" cy="2213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0437" y="3748390"/>
            <a:ext cx="316676" cy="347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1995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958</Words>
  <Application>Microsoft Office PowerPoint</Application>
  <PresentationFormat>Экран (4:3)</PresentationFormat>
  <Paragraphs>120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utsr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kulaev</dc:creator>
  <cp:lastModifiedBy>Миронова</cp:lastModifiedBy>
  <cp:revision>157</cp:revision>
  <cp:lastPrinted>2020-02-11T06:36:08Z</cp:lastPrinted>
  <dcterms:created xsi:type="dcterms:W3CDTF">2020-01-22T16:12:04Z</dcterms:created>
  <dcterms:modified xsi:type="dcterms:W3CDTF">2020-07-21T13:31:18Z</dcterms:modified>
</cp:coreProperties>
</file>